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56" r:id="rId5"/>
    <p:sldId id="257" r:id="rId6"/>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0033"/>
    <a:srgbClr val="E5E5E5"/>
    <a:srgbClr val="5AD918"/>
    <a:srgbClr val="C70032"/>
    <a:srgbClr val="4EBE15"/>
    <a:srgbClr val="2FD912"/>
    <a:srgbClr val="E7FFCE"/>
    <a:srgbClr val="CEFF9D"/>
    <a:srgbClr val="ABFF56"/>
    <a:srgbClr val="D4BA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07"/>
    <p:restoredTop sz="86438"/>
  </p:normalViewPr>
  <p:slideViewPr>
    <p:cSldViewPr snapToGrid="0" snapToObjects="1">
      <p:cViewPr varScale="1">
        <p:scale>
          <a:sx n="19" d="100"/>
          <a:sy n="19" d="100"/>
        </p:scale>
        <p:origin x="2310" y="13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1F554-8471-F74E-95A3-3E7FC8AE6388}" type="datetimeFigureOut">
              <a:rPr lang="en-US" smtClean="0"/>
              <a:pPr/>
              <a:t>12/17/2024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5E2536-F949-A046-9408-77F5280C62D9}" type="slidenum">
              <a:rPr lang="en-US" smtClean="0"/>
              <a:pPr/>
              <a:t>‹#›</a:t>
            </a:fld>
            <a:endParaRPr lang="en-US"/>
          </a:p>
        </p:txBody>
      </p:sp>
    </p:spTree>
    <p:extLst>
      <p:ext uri="{BB962C8B-B14F-4D97-AF65-F5344CB8AC3E}">
        <p14:creationId xmlns:p14="http://schemas.microsoft.com/office/powerpoint/2010/main" val="19200910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C5E2536-F949-A046-9408-77F5280C62D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0C2C9624-8537-344B-A181-774C3CF89A66}" type="datetimeFigureOut">
              <a:rPr lang="en-US" smtClean="0"/>
              <a:pPr/>
              <a:t>12/17/2024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4AF12122-570C-394B-A3C0-8A0DA37D73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64" name="TextBox 263"/>
          <p:cNvSpPr txBox="1"/>
          <p:nvPr/>
        </p:nvSpPr>
        <p:spPr>
          <a:xfrm>
            <a:off x="14733087" y="952545"/>
            <a:ext cx="27965364" cy="3954929"/>
          </a:xfrm>
          <a:prstGeom prst="rect">
            <a:avLst/>
          </a:prstGeom>
          <a:solidFill>
            <a:srgbClr val="CC0033"/>
          </a:solidFill>
          <a:ln>
            <a:noFill/>
          </a:ln>
          <a:effectLst/>
        </p:spPr>
        <p:txBody>
          <a:bodyPr wrap="square" rtlCol="0" anchor="ctr">
            <a:spAutoFit/>
          </a:bodyPr>
          <a:lstStyle/>
          <a:p>
            <a:pPr algn="ctr"/>
            <a:r>
              <a:rPr lang="en-US" sz="9900" b="1" dirty="0">
                <a:solidFill>
                  <a:schemeClr val="bg1"/>
                </a:solidFill>
              </a:rPr>
              <a:t>Title</a:t>
            </a:r>
          </a:p>
          <a:p>
            <a:pPr algn="ctr"/>
            <a:r>
              <a:rPr lang="en-US" sz="5400" dirty="0">
                <a:solidFill>
                  <a:schemeClr val="bg1"/>
                </a:solidFill>
                <a:latin typeface="Arial"/>
                <a:cs typeface="Arial"/>
              </a:rPr>
              <a:t>Names</a:t>
            </a:r>
            <a:endParaRPr lang="en-US" sz="5400" baseline="30000" dirty="0">
              <a:solidFill>
                <a:schemeClr val="bg1"/>
              </a:solidFill>
              <a:latin typeface="Arial"/>
              <a:cs typeface="Arial"/>
            </a:endParaRPr>
          </a:p>
          <a:p>
            <a:pPr algn="ctr"/>
            <a:r>
              <a:rPr lang="en-US" sz="5400" dirty="0">
                <a:solidFill>
                  <a:schemeClr val="bg1"/>
                </a:solidFill>
                <a:latin typeface="Arial"/>
                <a:cs typeface="Arial"/>
              </a:rPr>
              <a:t>Institute</a:t>
            </a:r>
          </a:p>
          <a:p>
            <a:pPr algn="ctr"/>
            <a:endParaRPr lang="en-US" sz="2000" dirty="0">
              <a:solidFill>
                <a:schemeClr val="bg1"/>
              </a:solidFill>
              <a:latin typeface="Arial"/>
              <a:cs typeface="Arial"/>
            </a:endParaRPr>
          </a:p>
          <a:p>
            <a:pPr algn="ctr"/>
            <a:endParaRPr lang="en-US" sz="1200" dirty="0">
              <a:solidFill>
                <a:schemeClr val="bg1"/>
              </a:solidFill>
              <a:latin typeface="Arial"/>
              <a:cs typeface="Arial"/>
            </a:endParaRPr>
          </a:p>
          <a:p>
            <a:pPr algn="ctr"/>
            <a:endParaRPr lang="en-US" sz="1200" dirty="0">
              <a:solidFill>
                <a:schemeClr val="bg1"/>
              </a:solidFill>
              <a:latin typeface="Arial"/>
              <a:cs typeface="Arial"/>
            </a:endParaRPr>
          </a:p>
        </p:txBody>
      </p:sp>
      <p:sp>
        <p:nvSpPr>
          <p:cNvPr id="15" name="Rectangle 31">
            <a:extLst>
              <a:ext uri="{FF2B5EF4-FFF2-40B4-BE49-F238E27FC236}">
                <a16:creationId xmlns:a16="http://schemas.microsoft.com/office/drawing/2014/main" id="{BFFDC9AF-D579-FC3D-231D-A14B10EEA73A}"/>
              </a:ext>
            </a:extLst>
          </p:cNvPr>
          <p:cNvSpPr>
            <a:spLocks noChangeArrowheads="1"/>
          </p:cNvSpPr>
          <p:nvPr/>
        </p:nvSpPr>
        <p:spPr bwMode="auto">
          <a:xfrm>
            <a:off x="15227630" y="5486833"/>
            <a:ext cx="13461027" cy="6738635"/>
          </a:xfrm>
          <a:prstGeom prst="rect">
            <a:avLst/>
          </a:prstGeom>
          <a:solidFill>
            <a:srgbClr val="E5E5E5"/>
          </a:solidFill>
          <a:ln w="12700" cmpd="sng">
            <a:solidFill>
              <a:schemeClr val="tx1">
                <a:lumMod val="75000"/>
                <a:lumOff val="25000"/>
              </a:schemeClr>
            </a:solidFill>
            <a:miter lim="800000"/>
            <a:headEnd/>
            <a:tailEnd/>
          </a:ln>
        </p:spPr>
        <p:txBody>
          <a:bodyPr wrap="square" anchor="t"/>
          <a:lstStyle/>
          <a:p>
            <a:endParaRPr lang="en-US" sz="4000" baseline="0" dirty="0"/>
          </a:p>
        </p:txBody>
      </p:sp>
      <p:sp>
        <p:nvSpPr>
          <p:cNvPr id="16" name="Rectangle 69">
            <a:extLst>
              <a:ext uri="{FF2B5EF4-FFF2-40B4-BE49-F238E27FC236}">
                <a16:creationId xmlns:a16="http://schemas.microsoft.com/office/drawing/2014/main" id="{4E714858-50BC-DDA2-F04D-C22057F9BB33}"/>
              </a:ext>
            </a:extLst>
          </p:cNvPr>
          <p:cNvSpPr/>
          <p:nvPr/>
        </p:nvSpPr>
        <p:spPr>
          <a:xfrm>
            <a:off x="15227630" y="5486833"/>
            <a:ext cx="13461027" cy="1368125"/>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Objectives</a:t>
            </a:r>
          </a:p>
        </p:txBody>
      </p:sp>
      <p:sp>
        <p:nvSpPr>
          <p:cNvPr id="17" name="Rectangle 31">
            <a:extLst>
              <a:ext uri="{FF2B5EF4-FFF2-40B4-BE49-F238E27FC236}">
                <a16:creationId xmlns:a16="http://schemas.microsoft.com/office/drawing/2014/main" id="{03452706-DB49-9137-A750-5C994795A387}"/>
              </a:ext>
            </a:extLst>
          </p:cNvPr>
          <p:cNvSpPr>
            <a:spLocks noChangeArrowheads="1"/>
          </p:cNvSpPr>
          <p:nvPr/>
        </p:nvSpPr>
        <p:spPr bwMode="auto">
          <a:xfrm>
            <a:off x="1168034" y="5486833"/>
            <a:ext cx="13461027" cy="13965503"/>
          </a:xfrm>
          <a:prstGeom prst="rect">
            <a:avLst/>
          </a:prstGeom>
          <a:solidFill>
            <a:srgbClr val="E5E5E5"/>
          </a:solidFill>
          <a:ln w="12700" cmpd="sng">
            <a:solidFill>
              <a:schemeClr val="tx1">
                <a:lumMod val="75000"/>
                <a:lumOff val="25000"/>
              </a:schemeClr>
            </a:solidFill>
            <a:miter lim="800000"/>
            <a:headEnd/>
            <a:tailEnd/>
          </a:ln>
        </p:spPr>
        <p:txBody>
          <a:bodyPr wrap="square" anchor="t"/>
          <a:lstStyle/>
          <a:p>
            <a:endParaRPr lang="en-US" sz="4000" baseline="0" dirty="0"/>
          </a:p>
        </p:txBody>
      </p:sp>
      <p:sp>
        <p:nvSpPr>
          <p:cNvPr id="18" name="Rectangle 69">
            <a:extLst>
              <a:ext uri="{FF2B5EF4-FFF2-40B4-BE49-F238E27FC236}">
                <a16:creationId xmlns:a16="http://schemas.microsoft.com/office/drawing/2014/main" id="{00D2EB95-78D6-275E-03CE-E31E9A3C2BEF}"/>
              </a:ext>
            </a:extLst>
          </p:cNvPr>
          <p:cNvSpPr/>
          <p:nvPr/>
        </p:nvSpPr>
        <p:spPr>
          <a:xfrm>
            <a:off x="1168034" y="5486833"/>
            <a:ext cx="13461027" cy="1368125"/>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Abstract/Intro/Motivation</a:t>
            </a:r>
          </a:p>
        </p:txBody>
      </p:sp>
      <p:sp>
        <p:nvSpPr>
          <p:cNvPr id="19" name="Rectangle 31">
            <a:extLst>
              <a:ext uri="{FF2B5EF4-FFF2-40B4-BE49-F238E27FC236}">
                <a16:creationId xmlns:a16="http://schemas.microsoft.com/office/drawing/2014/main" id="{C9A8357C-D179-CF83-2885-328DA7C9F98D}"/>
              </a:ext>
            </a:extLst>
          </p:cNvPr>
          <p:cNvSpPr>
            <a:spLocks noChangeArrowheads="1"/>
          </p:cNvSpPr>
          <p:nvPr/>
        </p:nvSpPr>
        <p:spPr bwMode="auto">
          <a:xfrm>
            <a:off x="1210706" y="20314886"/>
            <a:ext cx="13461027" cy="11579386"/>
          </a:xfrm>
          <a:prstGeom prst="rect">
            <a:avLst/>
          </a:prstGeom>
          <a:solidFill>
            <a:srgbClr val="E5E5E5"/>
          </a:solidFill>
          <a:ln w="12700" cmpd="sng">
            <a:solidFill>
              <a:schemeClr val="tx1">
                <a:lumMod val="75000"/>
                <a:lumOff val="25000"/>
              </a:schemeClr>
            </a:solidFill>
            <a:miter lim="800000"/>
            <a:headEnd/>
            <a:tailEnd/>
          </a:ln>
        </p:spPr>
        <p:txBody>
          <a:bodyPr wrap="square" anchor="ctr"/>
          <a:lstStyle/>
          <a:p>
            <a:endParaRPr lang="en-US" sz="4000" baseline="0" dirty="0"/>
          </a:p>
        </p:txBody>
      </p:sp>
      <p:sp>
        <p:nvSpPr>
          <p:cNvPr id="20" name="Rectangle 69">
            <a:extLst>
              <a:ext uri="{FF2B5EF4-FFF2-40B4-BE49-F238E27FC236}">
                <a16:creationId xmlns:a16="http://schemas.microsoft.com/office/drawing/2014/main" id="{4C6465AF-C989-03ED-BBAF-4AE87DBE6DD5}"/>
              </a:ext>
            </a:extLst>
          </p:cNvPr>
          <p:cNvSpPr/>
          <p:nvPr/>
        </p:nvSpPr>
        <p:spPr>
          <a:xfrm>
            <a:off x="1210706" y="20210954"/>
            <a:ext cx="13461027" cy="1544888"/>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Background</a:t>
            </a:r>
          </a:p>
        </p:txBody>
      </p:sp>
      <p:sp>
        <p:nvSpPr>
          <p:cNvPr id="21" name="Rectangle 31">
            <a:extLst>
              <a:ext uri="{FF2B5EF4-FFF2-40B4-BE49-F238E27FC236}">
                <a16:creationId xmlns:a16="http://schemas.microsoft.com/office/drawing/2014/main" id="{E154A7D3-C856-48DE-8B17-7B43FD971C58}"/>
              </a:ext>
            </a:extLst>
          </p:cNvPr>
          <p:cNvSpPr>
            <a:spLocks noChangeArrowheads="1"/>
          </p:cNvSpPr>
          <p:nvPr/>
        </p:nvSpPr>
        <p:spPr bwMode="auto">
          <a:xfrm>
            <a:off x="29237423" y="5486833"/>
            <a:ext cx="13461028" cy="18420259"/>
          </a:xfrm>
          <a:prstGeom prst="rect">
            <a:avLst/>
          </a:prstGeom>
          <a:solidFill>
            <a:srgbClr val="E5E5E5"/>
          </a:solidFill>
          <a:ln w="12700" cmpd="sng">
            <a:solidFill>
              <a:schemeClr val="tx1">
                <a:lumMod val="75000"/>
                <a:lumOff val="25000"/>
              </a:schemeClr>
            </a:solidFill>
            <a:miter lim="800000"/>
            <a:headEnd/>
            <a:tailEnd/>
          </a:ln>
        </p:spPr>
        <p:txBody>
          <a:bodyPr wrap="square" anchor="t"/>
          <a:lstStyle/>
          <a:p>
            <a:endParaRPr lang="en-US" sz="4000" baseline="0" dirty="0"/>
          </a:p>
        </p:txBody>
      </p:sp>
      <p:sp>
        <p:nvSpPr>
          <p:cNvPr id="22" name="Rectangle 69">
            <a:extLst>
              <a:ext uri="{FF2B5EF4-FFF2-40B4-BE49-F238E27FC236}">
                <a16:creationId xmlns:a16="http://schemas.microsoft.com/office/drawing/2014/main" id="{837E3D02-869E-9EA2-64F2-717528662C50}"/>
              </a:ext>
            </a:extLst>
          </p:cNvPr>
          <p:cNvSpPr/>
          <p:nvPr/>
        </p:nvSpPr>
        <p:spPr>
          <a:xfrm>
            <a:off x="29224224" y="5486833"/>
            <a:ext cx="13498942" cy="1368125"/>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Results/Discussion</a:t>
            </a:r>
          </a:p>
        </p:txBody>
      </p:sp>
      <p:sp>
        <p:nvSpPr>
          <p:cNvPr id="23" name="Rectangle 31">
            <a:extLst>
              <a:ext uri="{FF2B5EF4-FFF2-40B4-BE49-F238E27FC236}">
                <a16:creationId xmlns:a16="http://schemas.microsoft.com/office/drawing/2014/main" id="{A898850E-292E-B7DC-DCE9-541A021C0273}"/>
              </a:ext>
            </a:extLst>
          </p:cNvPr>
          <p:cNvSpPr>
            <a:spLocks noChangeArrowheads="1"/>
          </p:cNvSpPr>
          <p:nvPr/>
        </p:nvSpPr>
        <p:spPr bwMode="auto">
          <a:xfrm>
            <a:off x="29262139" y="24740990"/>
            <a:ext cx="13461027" cy="7153282"/>
          </a:xfrm>
          <a:prstGeom prst="rect">
            <a:avLst/>
          </a:prstGeom>
          <a:solidFill>
            <a:srgbClr val="E5E5E5"/>
          </a:solidFill>
          <a:ln w="12700" cmpd="sng">
            <a:solidFill>
              <a:schemeClr val="tx1">
                <a:lumMod val="75000"/>
                <a:lumOff val="25000"/>
              </a:schemeClr>
            </a:solidFill>
            <a:miter lim="800000"/>
            <a:headEnd/>
            <a:tailEnd/>
          </a:ln>
        </p:spPr>
        <p:txBody>
          <a:bodyPr wrap="square" anchor="ctr"/>
          <a:lstStyle/>
          <a:p>
            <a:endParaRPr lang="en-US" sz="4000" baseline="0" dirty="0"/>
          </a:p>
        </p:txBody>
      </p:sp>
      <p:sp>
        <p:nvSpPr>
          <p:cNvPr id="24" name="Rectangle 69">
            <a:extLst>
              <a:ext uri="{FF2B5EF4-FFF2-40B4-BE49-F238E27FC236}">
                <a16:creationId xmlns:a16="http://schemas.microsoft.com/office/drawing/2014/main" id="{7A6A1E2D-0496-928C-A1E3-B056C81E5F07}"/>
              </a:ext>
            </a:extLst>
          </p:cNvPr>
          <p:cNvSpPr/>
          <p:nvPr/>
        </p:nvSpPr>
        <p:spPr>
          <a:xfrm>
            <a:off x="29262139" y="24637057"/>
            <a:ext cx="13461027" cy="1368125"/>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Future Direction</a:t>
            </a:r>
          </a:p>
        </p:txBody>
      </p:sp>
      <p:sp>
        <p:nvSpPr>
          <p:cNvPr id="25" name="Rectangle 31">
            <a:extLst>
              <a:ext uri="{FF2B5EF4-FFF2-40B4-BE49-F238E27FC236}">
                <a16:creationId xmlns:a16="http://schemas.microsoft.com/office/drawing/2014/main" id="{CE113A2C-7F71-C560-DCF4-6F206A5F3E05}"/>
              </a:ext>
            </a:extLst>
          </p:cNvPr>
          <p:cNvSpPr>
            <a:spLocks noChangeArrowheads="1"/>
          </p:cNvSpPr>
          <p:nvPr/>
        </p:nvSpPr>
        <p:spPr bwMode="auto">
          <a:xfrm>
            <a:off x="15227630" y="13034102"/>
            <a:ext cx="13461027" cy="18860170"/>
          </a:xfrm>
          <a:prstGeom prst="rect">
            <a:avLst/>
          </a:prstGeom>
          <a:solidFill>
            <a:srgbClr val="E5E5E5"/>
          </a:solidFill>
          <a:ln w="12700" cmpd="sng">
            <a:solidFill>
              <a:schemeClr val="tx1">
                <a:lumMod val="75000"/>
                <a:lumOff val="25000"/>
              </a:schemeClr>
            </a:solidFill>
            <a:miter lim="800000"/>
            <a:headEnd/>
            <a:tailEnd/>
          </a:ln>
        </p:spPr>
        <p:txBody>
          <a:bodyPr wrap="square" anchor="ctr"/>
          <a:lstStyle/>
          <a:p>
            <a:endParaRPr lang="en-US" sz="4000" baseline="0" dirty="0"/>
          </a:p>
        </p:txBody>
      </p:sp>
      <p:sp>
        <p:nvSpPr>
          <p:cNvPr id="26" name="Rectangle 69">
            <a:extLst>
              <a:ext uri="{FF2B5EF4-FFF2-40B4-BE49-F238E27FC236}">
                <a16:creationId xmlns:a16="http://schemas.microsoft.com/office/drawing/2014/main" id="{BA59A105-7C19-39B9-0588-A12C7D1FC712}"/>
              </a:ext>
            </a:extLst>
          </p:cNvPr>
          <p:cNvSpPr/>
          <p:nvPr/>
        </p:nvSpPr>
        <p:spPr>
          <a:xfrm>
            <a:off x="15227630" y="12930170"/>
            <a:ext cx="13461027" cy="1368125"/>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chemeClr val="tx1"/>
          </a:solidFill>
          <a:ln w="12700" cmpd="sng">
            <a:noFill/>
          </a:ln>
        </p:spPr>
        <p:txBody>
          <a:bodyPr wrap="square" tIns="91440" bIns="91440" anchor="ctr">
            <a:noAutofit/>
          </a:bodyPr>
          <a:lstStyle/>
          <a:p>
            <a:pPr algn="ctr">
              <a:defRPr/>
            </a:pPr>
            <a:r>
              <a:rPr lang="en-US" sz="5400" b="1" dirty="0">
                <a:solidFill>
                  <a:schemeClr val="bg1"/>
                </a:solidFill>
              </a:rPr>
              <a:t>Methods</a:t>
            </a:r>
          </a:p>
        </p:txBody>
      </p:sp>
      <p:sp>
        <p:nvSpPr>
          <p:cNvPr id="3" name="TextBox 2">
            <a:extLst>
              <a:ext uri="{FF2B5EF4-FFF2-40B4-BE49-F238E27FC236}">
                <a16:creationId xmlns:a16="http://schemas.microsoft.com/office/drawing/2014/main" id="{90DB3438-10A4-FDF5-76E1-D71E01979CD8}"/>
              </a:ext>
            </a:extLst>
          </p:cNvPr>
          <p:cNvSpPr txBox="1"/>
          <p:nvPr/>
        </p:nvSpPr>
        <p:spPr>
          <a:xfrm>
            <a:off x="1527472" y="7311605"/>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abstract here</a:t>
            </a:r>
          </a:p>
        </p:txBody>
      </p:sp>
      <p:sp>
        <p:nvSpPr>
          <p:cNvPr id="5" name="TextBox 4">
            <a:extLst>
              <a:ext uri="{FF2B5EF4-FFF2-40B4-BE49-F238E27FC236}">
                <a16:creationId xmlns:a16="http://schemas.microsoft.com/office/drawing/2014/main" id="{BDD5B95A-AE6B-ECE6-106B-E43F142FF6D4}"/>
              </a:ext>
            </a:extLst>
          </p:cNvPr>
          <p:cNvSpPr txBox="1"/>
          <p:nvPr/>
        </p:nvSpPr>
        <p:spPr>
          <a:xfrm>
            <a:off x="15548272" y="7311605"/>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objectives here</a:t>
            </a:r>
          </a:p>
        </p:txBody>
      </p:sp>
      <p:sp>
        <p:nvSpPr>
          <p:cNvPr id="6" name="TextBox 5">
            <a:extLst>
              <a:ext uri="{FF2B5EF4-FFF2-40B4-BE49-F238E27FC236}">
                <a16:creationId xmlns:a16="http://schemas.microsoft.com/office/drawing/2014/main" id="{A2C9A7E1-32CC-C6BA-949A-755B35E7E4B4}"/>
              </a:ext>
            </a:extLst>
          </p:cNvPr>
          <p:cNvSpPr txBox="1"/>
          <p:nvPr/>
        </p:nvSpPr>
        <p:spPr>
          <a:xfrm>
            <a:off x="29589779" y="7311605"/>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results/discussion here</a:t>
            </a:r>
          </a:p>
        </p:txBody>
      </p:sp>
      <p:sp>
        <p:nvSpPr>
          <p:cNvPr id="7" name="TextBox 6">
            <a:extLst>
              <a:ext uri="{FF2B5EF4-FFF2-40B4-BE49-F238E27FC236}">
                <a16:creationId xmlns:a16="http://schemas.microsoft.com/office/drawing/2014/main" id="{162A11C8-251A-1F5A-3306-6B9DF4E54333}"/>
              </a:ext>
            </a:extLst>
          </p:cNvPr>
          <p:cNvSpPr txBox="1"/>
          <p:nvPr/>
        </p:nvSpPr>
        <p:spPr>
          <a:xfrm>
            <a:off x="1527472" y="22210946"/>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background here</a:t>
            </a:r>
          </a:p>
        </p:txBody>
      </p:sp>
      <p:sp>
        <p:nvSpPr>
          <p:cNvPr id="8" name="TextBox 7">
            <a:extLst>
              <a:ext uri="{FF2B5EF4-FFF2-40B4-BE49-F238E27FC236}">
                <a16:creationId xmlns:a16="http://schemas.microsoft.com/office/drawing/2014/main" id="{F5BB0E9F-42DC-9FD4-6B5C-A77951C3CF72}"/>
              </a:ext>
            </a:extLst>
          </p:cNvPr>
          <p:cNvSpPr txBox="1"/>
          <p:nvPr/>
        </p:nvSpPr>
        <p:spPr>
          <a:xfrm>
            <a:off x="15548272" y="14753058"/>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methods here</a:t>
            </a:r>
          </a:p>
        </p:txBody>
      </p:sp>
      <p:sp>
        <p:nvSpPr>
          <p:cNvPr id="9" name="TextBox 8">
            <a:extLst>
              <a:ext uri="{FF2B5EF4-FFF2-40B4-BE49-F238E27FC236}">
                <a16:creationId xmlns:a16="http://schemas.microsoft.com/office/drawing/2014/main" id="{7934801C-A016-F93C-87C8-0AB2A93708DB}"/>
              </a:ext>
            </a:extLst>
          </p:cNvPr>
          <p:cNvSpPr txBox="1"/>
          <p:nvPr/>
        </p:nvSpPr>
        <p:spPr>
          <a:xfrm>
            <a:off x="29589779" y="26406428"/>
            <a:ext cx="12750799"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future direction here</a:t>
            </a:r>
          </a:p>
        </p:txBody>
      </p:sp>
      <p:pic>
        <p:nvPicPr>
          <p:cNvPr id="2" name="image1.png" descr="A black background with red text&#10;&#10;Description automatically generated">
            <a:extLst>
              <a:ext uri="{FF2B5EF4-FFF2-40B4-BE49-F238E27FC236}">
                <a16:creationId xmlns:a16="http://schemas.microsoft.com/office/drawing/2014/main" id="{B4F9B903-A1FE-0D27-3584-497BB1FCB2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8034" y="1511372"/>
            <a:ext cx="12451644" cy="2075274"/>
          </a:xfrm>
          <a:prstGeom prst="rect">
            <a:avLst/>
          </a:prstGeo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73EC94-51C9-B381-F8F2-4EC9B03D6325}"/>
              </a:ext>
            </a:extLst>
          </p:cNvPr>
          <p:cNvSpPr txBox="1"/>
          <p:nvPr/>
        </p:nvSpPr>
        <p:spPr>
          <a:xfrm>
            <a:off x="4691269" y="3948082"/>
            <a:ext cx="30493253" cy="25022235"/>
          </a:xfrm>
          <a:prstGeom prst="rect">
            <a:avLst/>
          </a:prstGeom>
          <a:noFill/>
        </p:spPr>
        <p:txBody>
          <a:bodyPr wrap="square" rtlCol="0">
            <a:spAutoFit/>
          </a:bodyPr>
          <a:lstStyle/>
          <a:p>
            <a:pPr marL="0" marR="0">
              <a:spcBef>
                <a:spcPts val="0"/>
              </a:spcBef>
              <a:spcAft>
                <a:spcPts val="0"/>
              </a:spcAft>
            </a:pPr>
            <a:r>
              <a:rPr lang="en-US" sz="60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Poster Guidelines</a:t>
            </a:r>
          </a:p>
          <a:p>
            <a:pPr marL="0" marR="0">
              <a:spcBef>
                <a:spcPts val="0"/>
              </a:spcBef>
              <a:spcAft>
                <a:spcPts val="0"/>
              </a:spcAft>
            </a:pPr>
            <a:endParaRPr lang="en-US" sz="5400" b="1" kern="100" dirty="0">
              <a:solidFill>
                <a:srgbClr val="CD0033"/>
              </a:solidFill>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Poster Print Size: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This poster template is 36” high by 48” wide. It can be used to print any poster with a 3:4 aspect ratio.</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Placeholders:</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The various elements included in this poster are ones we often see in medical, research, and scientific posters. Feel free to edit, move, add, and delete items, or change the layout to suit your needs. Always check with your conference organizer for specific requirements.</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Image Quality:</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You can place digital photos or logo art in your poster file by selecting the Insert, Picture command, or by using standard copy &amp; paste. For best results, all graphic elements should be at least 150-200 pixels per inch in their final printed size. For instance, a 1600 x 1200 pixel photo will usually look fine up to 8“-10” wide on your printed poster.</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Please note that graphics from websites (such as the logo on your hospital's or university's home page) will only be 72dpi and not suitable for printing.</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Change Color Theme: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This template is designed to use the built-in color themes in the newer versions of PowerPoint.</a:t>
            </a:r>
          </a:p>
          <a:p>
            <a:pPr marL="0" marR="0">
              <a:spcBef>
                <a:spcPts val="0"/>
              </a:spcBef>
              <a:spcAft>
                <a:spcPts val="0"/>
              </a:spcAft>
            </a:pPr>
            <a:endParaRPr lang="en-US" sz="54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To change the color theme, select the Design tab, then select the Colors drop-down list.</a:t>
            </a:r>
          </a:p>
          <a:p>
            <a:pPr marL="0" marR="0">
              <a:spcBef>
                <a:spcPts val="0"/>
              </a:spcBef>
              <a:spcAft>
                <a:spcPts val="0"/>
              </a:spcAft>
            </a:pPr>
            <a:endParaRPr lang="en-US" sz="54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The default color theme for this template is “Office”, so you can always return to that after trying some of the alternatives.</a:t>
            </a:r>
          </a:p>
        </p:txBody>
      </p:sp>
    </p:spTree>
    <p:extLst>
      <p:ext uri="{BB962C8B-B14F-4D97-AF65-F5344CB8AC3E}">
        <p14:creationId xmlns:p14="http://schemas.microsoft.com/office/powerpoint/2010/main" val="3090964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13e35d5-149a-42d0-9759-7e4251ca70ae">
      <Terms xmlns="http://schemas.microsoft.com/office/infopath/2007/PartnerControls"/>
    </lcf76f155ced4ddcb4097134ff3c332f>
    <TaxCatchAll xmlns="7ea28f75-b447-4008-abb1-f022e6a61489" xsi:nil="true"/>
    <SharedWithUsers xmlns="7ea28f75-b447-4008-abb1-f022e6a61489">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02DA1231611544B7633ABC55414EFF" ma:contentTypeVersion="17" ma:contentTypeDescription="Create a new document." ma:contentTypeScope="" ma:versionID="5fa979140ce30341f4780377ce301feb">
  <xsd:schema xmlns:xsd="http://www.w3.org/2001/XMLSchema" xmlns:xs="http://www.w3.org/2001/XMLSchema" xmlns:p="http://schemas.microsoft.com/office/2006/metadata/properties" xmlns:ns2="113e35d5-149a-42d0-9759-7e4251ca70ae" xmlns:ns3="7ea28f75-b447-4008-abb1-f022e6a61489" targetNamespace="http://schemas.microsoft.com/office/2006/metadata/properties" ma:root="true" ma:fieldsID="47d8b4c5f05c57c39bcda140eb90ea8c" ns2:_="" ns3:_="">
    <xsd:import namespace="113e35d5-149a-42d0-9759-7e4251ca70ae"/>
    <xsd:import namespace="7ea28f75-b447-4008-abb1-f022e6a614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ServiceAutoTags" minOccurs="0"/>
                <xsd:element ref="ns2:MediaServiceOCR"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3e35d5-149a-42d0-9759-7e4251ca70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48fd182-3af3-4b45-858c-95346ee1bc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a28f75-b447-4008-abb1-f022e6a614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4c75616-ecdf-4ec9-ad19-abf48ff25f01}" ma:internalName="TaxCatchAll" ma:showField="CatchAllData" ma:web="7ea28f75-b447-4008-abb1-f022e6a614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BD6F2F-D097-4693-BA4C-210A2E261A36}">
  <ds:schemaRefs>
    <ds:schemaRef ds:uri="http://schemas.microsoft.com/office/2006/metadata/properties"/>
    <ds:schemaRef ds:uri="http://schemas.microsoft.com/office/infopath/2007/PartnerControls"/>
    <ds:schemaRef ds:uri="113e35d5-149a-42d0-9759-7e4251ca70ae"/>
    <ds:schemaRef ds:uri="7ea28f75-b447-4008-abb1-f022e6a61489"/>
  </ds:schemaRefs>
</ds:datastoreItem>
</file>

<file path=customXml/itemProps2.xml><?xml version="1.0" encoding="utf-8"?>
<ds:datastoreItem xmlns:ds="http://schemas.openxmlformats.org/officeDocument/2006/customXml" ds:itemID="{4CC2D6B8-4129-4487-B8A1-A1EC5673B739}">
  <ds:schemaRefs>
    <ds:schemaRef ds:uri="http://schemas.microsoft.com/sharepoint/v3/contenttype/forms"/>
  </ds:schemaRefs>
</ds:datastoreItem>
</file>

<file path=customXml/itemProps3.xml><?xml version="1.0" encoding="utf-8"?>
<ds:datastoreItem xmlns:ds="http://schemas.openxmlformats.org/officeDocument/2006/customXml" ds:itemID="{7C0D33F5-A399-4B4D-A3F4-58739A033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3e35d5-149a-42d0-9759-7e4251ca70ae"/>
    <ds:schemaRef ds:uri="7ea28f75-b447-4008-abb1-f022e6a61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4392</TotalTime>
  <Words>366</Words>
  <Application>Microsoft Office PowerPoint</Application>
  <PresentationFormat>Custom</PresentationFormat>
  <Paragraphs>38</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Rutgers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Julia Xia</dc:creator>
  <cp:lastModifiedBy>Michele Sisco</cp:lastModifiedBy>
  <cp:revision>116</cp:revision>
  <cp:lastPrinted>2012-08-01T17:44:46Z</cp:lastPrinted>
  <dcterms:created xsi:type="dcterms:W3CDTF">2014-03-07T20:19:06Z</dcterms:created>
  <dcterms:modified xsi:type="dcterms:W3CDTF">2024-12-17T14:39:25Z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0x010100E102DA1231611544B7633ABC55414EFF</vt:lpwstr>
  </property>
  <property fmtid="{D5CDD505-2E9C-101B-9397-08002B2CF9AE}" pid="3" name="Order">
    <vt:r8>22600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